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591" r:id="rId3"/>
    <p:sldId id="590" r:id="rId4"/>
    <p:sldId id="602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603" r:id="rId30"/>
    <p:sldId id="604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605" r:id="rId43"/>
    <p:sldId id="60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607" r:id="rId54"/>
    <p:sldId id="608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609" r:id="rId68"/>
    <p:sldId id="610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5" r:id="rId88"/>
    <p:sldId id="376" r:id="rId89"/>
    <p:sldId id="377" r:id="rId90"/>
    <p:sldId id="378" r:id="rId91"/>
    <p:sldId id="379" r:id="rId92"/>
    <p:sldId id="380" r:id="rId93"/>
    <p:sldId id="611" r:id="rId94"/>
    <p:sldId id="612" r:id="rId95"/>
  </p:sldIdLst>
  <p:sldSz cx="9144000" cy="6858000" type="screen4x3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k &amp; File System Management" id="{7ABF30E7-321D-4C58-ABE0-C0DDAAB53118}">
          <p14:sldIdLst>
            <p14:sldId id="256"/>
            <p14:sldId id="591"/>
          </p14:sldIdLst>
        </p14:section>
        <p14:section name="Storage Concepts" id="{A221A454-72CA-4772-94CA-627D12AE3335}">
          <p14:sldIdLst>
            <p14:sldId id="590"/>
            <p14:sldId id="60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MBR Disk Partitions" id="{C4313A82-D3F6-42DB-BB9D-FF08000AA157}">
          <p14:sldIdLst>
            <p14:sldId id="603"/>
            <p14:sldId id="604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GUID Partitions" id="{5F089EC5-3394-4E30-BF58-087CA7187731}">
          <p14:sldIdLst>
            <p14:sldId id="605"/>
            <p14:sldId id="60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Logical Volume Manager" id="{AD64F640-23AB-4900-A7A6-93C4B3C87598}">
          <p14:sldIdLst>
            <p14:sldId id="607"/>
            <p14:sldId id="608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File Systems" id="{7B4E2D05-FCB4-4CC5-A82A-110BEC75F448}">
          <p14:sldIdLst>
            <p14:sldId id="609"/>
            <p14:sldId id="61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Mounting File Systems" id="{BBF0A5F3-9E47-439C-88DD-FD22E127DA24}">
          <p14:sldIdLst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Nonnweiler" initials="JN" lastIdx="3" clrIdx="0">
    <p:extLst>
      <p:ext uri="{19B8F6BF-5375-455C-9EA6-DF929625EA0E}">
        <p15:presenceInfo xmlns:p15="http://schemas.microsoft.com/office/powerpoint/2012/main" userId="a6d9dedca4f980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5C"/>
    <a:srgbClr val="FFB8B9"/>
    <a:srgbClr val="C2B800"/>
    <a:srgbClr val="FFA900"/>
    <a:srgbClr val="E90000"/>
    <a:srgbClr val="FF42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5799" autoAdjust="0"/>
  </p:normalViewPr>
  <p:slideViewPr>
    <p:cSldViewPr snapToGrid="0">
      <p:cViewPr varScale="1">
        <p:scale>
          <a:sx n="111" d="100"/>
          <a:sy n="111" d="100"/>
        </p:scale>
        <p:origin x="3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9E9B50B7-599D-4BDE-A575-FF3ACCD201C3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2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0A6A57F6-0A89-43E5-884F-C15BEC3E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34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A57F6-0A89-43E5-884F-C15BEC3ED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3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82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28650" y="1280162"/>
            <a:ext cx="7886700" cy="4812729"/>
          </a:xfrm>
          <a:effectLst/>
        </p:spPr>
        <p:txBody>
          <a:bodyPr>
            <a:normAutofit/>
          </a:bodyPr>
          <a:lstStyle>
            <a:lvl1pPr>
              <a:defRPr baseline="0">
                <a:latin typeface="Roboto" panose="02000000000000000000" pitchFamily="2" charset="0"/>
              </a:defRPr>
            </a:lvl1pPr>
            <a:lvl2pPr>
              <a:defRPr baseline="0">
                <a:latin typeface="Roboto" panose="02000000000000000000" pitchFamily="2" charset="0"/>
              </a:defRPr>
            </a:lvl2pPr>
            <a:lvl3pPr>
              <a:defRPr baseline="0">
                <a:latin typeface="Roboto" panose="02000000000000000000" pitchFamily="2" charset="0"/>
              </a:defRPr>
            </a:lvl3pPr>
            <a:lvl4pPr>
              <a:defRPr baseline="0">
                <a:latin typeface="Roboto" panose="02000000000000000000" pitchFamily="2" charset="0"/>
              </a:defRPr>
            </a:lvl4pPr>
            <a:lvl5pPr>
              <a:defRPr baseline="0">
                <a:latin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roduct"/>
          <p:cNvSpPr>
            <a:spLocks noGrp="1"/>
          </p:cNvSpPr>
          <p:nvPr>
            <p:ph type="body" sz="quarter" idx="12" hasCustomPrompt="1"/>
          </p:nvPr>
        </p:nvSpPr>
        <p:spPr>
          <a:xfrm>
            <a:off x="293321" y="6294040"/>
            <a:ext cx="2749917" cy="27821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200" b="0" cap="all" spc="53" baseline="0">
                <a:solidFill>
                  <a:schemeClr val="tx2">
                    <a:lumMod val="60000"/>
                    <a:lumOff val="40000"/>
                  </a:schemeClr>
                </a:solidFill>
                <a:latin typeface="Pathway Gothic One" panose="02000506050000020004" pitchFamily="2" charset="0"/>
                <a:ea typeface="Coo Hew" pitchFamily="2" charset="0"/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628651" y="300505"/>
            <a:ext cx="7886699" cy="9796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cap="none" normalizeH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951487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28651" y="300505"/>
            <a:ext cx="7886699" cy="9796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cap="none" normalizeH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"/>
          <p:cNvSpPr>
            <a:spLocks noGrp="1"/>
          </p:cNvSpPr>
          <p:nvPr>
            <p:ph type="pic" sz="quarter" idx="10"/>
          </p:nvPr>
        </p:nvSpPr>
        <p:spPr>
          <a:xfrm>
            <a:off x="137160" y="1280160"/>
            <a:ext cx="8771382" cy="5013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roduct"/>
          <p:cNvSpPr>
            <a:spLocks noGrp="1"/>
          </p:cNvSpPr>
          <p:nvPr>
            <p:ph type="body" sz="quarter" idx="12" hasCustomPrompt="1"/>
          </p:nvPr>
        </p:nvSpPr>
        <p:spPr>
          <a:xfrm>
            <a:off x="293321" y="6294040"/>
            <a:ext cx="2749917" cy="27821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200" b="0" cap="all" spc="53" baseline="0">
                <a:solidFill>
                  <a:schemeClr val="tx2">
                    <a:lumMod val="60000"/>
                    <a:lumOff val="40000"/>
                  </a:schemeClr>
                </a:solidFill>
                <a:latin typeface="Pathway Gothic One" panose="02000506050000020004" pitchFamily="2" charset="0"/>
                <a:ea typeface="Coo Hew" pitchFamily="2" charset="0"/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52902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8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2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0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02752"/>
            <a:ext cx="7886700" cy="822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6591"/>
            <a:ext cx="7886700" cy="5040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0FD36E4-5C33-4488-AC5E-7FD29035BA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DD39C5-97D5-4E0C-97CE-16BE063D4029}"/>
              </a:ext>
            </a:extLst>
          </p:cNvPr>
          <p:cNvCxnSpPr/>
          <p:nvPr userDrawn="1"/>
        </p:nvCxnSpPr>
        <p:spPr>
          <a:xfrm>
            <a:off x="628650" y="1025500"/>
            <a:ext cx="78867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2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none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3A42B26-8829-1B7C-D2CC-5CC53CBD1975}"/>
              </a:ext>
            </a:extLst>
          </p:cNvPr>
          <p:cNvSpPr txBox="1">
            <a:spLocks/>
          </p:cNvSpPr>
          <p:nvPr/>
        </p:nvSpPr>
        <p:spPr>
          <a:xfrm>
            <a:off x="0" y="98648"/>
            <a:ext cx="9143999" cy="931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6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CSC 235 Introduction to Linux, Linux Admin &amp; Mgmt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BD313-C10F-B196-5E89-69A1ED929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3646"/>
            <a:ext cx="7772400" cy="1066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Disk &amp; File System Management</a:t>
            </a:r>
          </a:p>
        </p:txBody>
      </p:sp>
      <p:sp>
        <p:nvSpPr>
          <p:cNvPr id="12" name="Subtitle 18">
            <a:extLst>
              <a:ext uri="{FF2B5EF4-FFF2-40B4-BE49-F238E27FC236}">
                <a16:creationId xmlns:a16="http://schemas.microsoft.com/office/drawing/2014/main" id="{5E29ACD8-A739-F5D1-D18C-3BC8CC36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37" y="3980926"/>
            <a:ext cx="3003926" cy="38100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ct val="0"/>
              </a:spcBef>
              <a:tabLst>
                <a:tab pos="1828800" algn="l"/>
              </a:tabLst>
              <a:defRPr/>
            </a:pPr>
            <a:r>
              <a:rPr lang="en-US" dirty="0">
                <a:latin typeface="Arial Rounded MT Bold" pitchFamily="34" charset="0"/>
              </a:rPr>
              <a:t>Email: jnonnweiler@stmartin.edu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BA2A139-BCFC-823D-D949-A5CAFDACD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505200"/>
            <a:ext cx="5638800" cy="93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Instructor, Joel C. Nonnweiler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BF091F6B-0F59-E503-20FE-4F2E294FBC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339" y="1438600"/>
            <a:ext cx="1767840" cy="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pic>
        <p:nvPicPr>
          <p:cNvPr id="5" name="New picture" descr="Illustration of Storage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RAID 6</a:t>
            </a:r>
          </a:p>
          <a:p>
            <a:pPr lvl="1"/>
            <a:r>
              <a:rPr lang="en-US" sz="2000" dirty="0">
                <a:latin typeface="+mn-lt"/>
              </a:rPr>
              <a:t>Striping
Double parity</a:t>
            </a:r>
          </a:p>
          <a:p>
            <a:pPr lvl="0"/>
            <a:r>
              <a:rPr lang="en-US" sz="2400" dirty="0">
                <a:latin typeface="+mn-lt"/>
              </a:rPr>
              <a:t>RAID 1+0 or 0+1</a:t>
            </a:r>
          </a:p>
          <a:p>
            <a:pPr lvl="1"/>
            <a:r>
              <a:rPr lang="en-US" sz="2000" dirty="0">
                <a:latin typeface="+mn-lt"/>
              </a:rPr>
              <a:t>Mirror of stripes
Stripe of mirrors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External Storage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Network Attached Storage</a:t>
            </a:r>
          </a:p>
          <a:p>
            <a:pPr lvl="1"/>
            <a:r>
              <a:rPr lang="en-US" sz="2000" dirty="0">
                <a:latin typeface="+mn-lt"/>
              </a:rPr>
              <a:t>Connected to network
Shares to users</a:t>
            </a:r>
          </a:p>
          <a:p>
            <a:pPr lvl="0"/>
            <a:r>
              <a:rPr lang="en-US" sz="2400" dirty="0">
                <a:latin typeface="+mn-lt"/>
              </a:rPr>
              <a:t>Storage Area Network</a:t>
            </a:r>
          </a:p>
          <a:p>
            <a:pPr lvl="1"/>
            <a:r>
              <a:rPr lang="en-US" sz="2000" dirty="0">
                <a:latin typeface="+mn-lt"/>
              </a:rPr>
              <a:t>Hardware and software
Services to diskless
Direct to servers</a:t>
            </a:r>
          </a:p>
          <a:p>
            <a:pPr lvl="0"/>
            <a:r>
              <a:rPr lang="en-US" sz="2400" dirty="0">
                <a:latin typeface="+mn-lt"/>
              </a:rPr>
              <a:t>iSCSI - SAN over Ethernet
Initiator - clients
Target - storage device
Separate network (10 Gbps)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pic>
        <p:nvPicPr>
          <p:cNvPr id="5" name="New picture" descr="Illustration of Storage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B5BB-7F30-4932-BDF1-F34265DE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E61E-C7DA-4DC2-B18A-BFEE335F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2423"/>
            <a:ext cx="6064250" cy="5286637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</a:pPr>
            <a:r>
              <a:rPr lang="en-US" dirty="0"/>
              <a:t>Storage Concepts </a:t>
            </a:r>
            <a:r>
              <a:rPr lang="en-US" sz="1200" dirty="0"/>
              <a:t>[8.1]</a:t>
            </a:r>
          </a:p>
          <a:p>
            <a:pPr marL="228600" lvl="1">
              <a:spcBef>
                <a:spcPts val="1800"/>
              </a:spcBef>
            </a:pPr>
            <a:r>
              <a:rPr lang="en-US" dirty="0"/>
              <a:t>MBR Disk Partitions </a:t>
            </a:r>
            <a:r>
              <a:rPr lang="en-US" sz="1200" dirty="0"/>
              <a:t>[8.2]</a:t>
            </a:r>
          </a:p>
          <a:p>
            <a:pPr marL="228600" lvl="1">
              <a:spcBef>
                <a:spcPts val="1800"/>
              </a:spcBef>
            </a:pPr>
            <a:r>
              <a:rPr lang="en-US" dirty="0"/>
              <a:t>GUID Partitions </a:t>
            </a:r>
            <a:r>
              <a:rPr lang="en-US" sz="1200" dirty="0"/>
              <a:t>[8.3]</a:t>
            </a:r>
          </a:p>
          <a:p>
            <a:pPr marL="228600" lvl="1">
              <a:spcBef>
                <a:spcPts val="1800"/>
              </a:spcBef>
            </a:pPr>
            <a:r>
              <a:rPr lang="en-US" dirty="0"/>
              <a:t>Logical Volume Manager (LVM) </a:t>
            </a:r>
            <a:r>
              <a:rPr lang="en-US" sz="1200" dirty="0"/>
              <a:t>[8.4]</a:t>
            </a:r>
          </a:p>
          <a:p>
            <a:pPr marL="228600" lvl="1">
              <a:spcBef>
                <a:spcPts val="1800"/>
              </a:spcBef>
            </a:pPr>
            <a:r>
              <a:rPr lang="en-US" dirty="0"/>
              <a:t>File Systems </a:t>
            </a:r>
            <a:r>
              <a:rPr lang="en-US" sz="1200" dirty="0"/>
              <a:t>[8.5]</a:t>
            </a:r>
          </a:p>
          <a:p>
            <a:pPr marL="228600" lvl="1">
              <a:spcBef>
                <a:spcPts val="1800"/>
              </a:spcBef>
            </a:pPr>
            <a:r>
              <a:rPr lang="en-US" dirty="0"/>
              <a:t>Mounting File Systems </a:t>
            </a:r>
            <a:r>
              <a:rPr lang="en-US" sz="1200" dirty="0"/>
              <a:t>[8.6]</a:t>
            </a:r>
          </a:p>
        </p:txBody>
      </p:sp>
    </p:spTree>
    <p:extLst>
      <p:ext uri="{BB962C8B-B14F-4D97-AF65-F5344CB8AC3E}">
        <p14:creationId xmlns:p14="http://schemas.microsoft.com/office/powerpoint/2010/main" val="295115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</a:t>
            </a:r>
          </a:p>
        </p:txBody>
      </p:sp>
      <p:pic>
        <p:nvPicPr>
          <p:cNvPr id="5" name="New picture" descr="Illustration of FUS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FUSE Requirements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A kernel module (fuse.ko)
User space library (libfuse)
Mount utility (fusermount)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Purpose of FUSE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Control over file operations
Portable file systems
Stable environment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on Linux</a:t>
            </a:r>
          </a:p>
        </p:txBody>
      </p:sp>
      <p:pic>
        <p:nvPicPr>
          <p:cNvPr id="5" name="New picture" descr="Illustration of RAID on Linux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on Linux</a:t>
            </a:r>
          </a:p>
        </p:txBody>
      </p:sp>
      <p:pic>
        <p:nvPicPr>
          <p:cNvPr id="5" name="New picture" descr="Illustration of RAID on Linux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on Linux</a:t>
            </a:r>
          </a:p>
        </p:txBody>
      </p:sp>
      <p:pic>
        <p:nvPicPr>
          <p:cNvPr id="5" name="New picture" descr="Illustration of RAID on Linux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on Linux</a:t>
            </a:r>
          </a:p>
        </p:txBody>
      </p:sp>
      <p:pic>
        <p:nvPicPr>
          <p:cNvPr id="5" name="New picture" descr="Illustration of RAID on Linux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on Linux</a:t>
            </a:r>
          </a:p>
        </p:txBody>
      </p:sp>
      <p:pic>
        <p:nvPicPr>
          <p:cNvPr id="5" name="New picture" descr="Illustration of RAID on Linux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 Types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RAID 0 - Striping
RAID 1 - Mirroring
RAID 5 — Striping with parity
RAID 10 - Striping w/mirror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MBR partitions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The </a:t>
            </a:r>
            <a:r>
              <a:rPr lang="en-US" sz="1600" dirty="0" err="1"/>
              <a:t>fdisk</a:t>
            </a:r>
            <a:r>
              <a:rPr lang="en-US" sz="1600" dirty="0"/>
              <a:t> utility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The </a:t>
            </a:r>
            <a:r>
              <a:rPr lang="en-US" sz="1600" dirty="0" err="1"/>
              <a:t>partprobe</a:t>
            </a:r>
            <a:r>
              <a:rPr lang="en-US" sz="1600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418962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Storage types </a:t>
            </a:r>
            <a:r>
              <a:rPr lang="en-US" sz="1200" dirty="0"/>
              <a:t>(</a:t>
            </a:r>
            <a:r>
              <a:rPr lang="en-US" sz="1200" i="1" dirty="0"/>
              <a:t>internal storage, RAID, external storage, and iSCSI</a:t>
            </a:r>
            <a:r>
              <a:rPr lang="en-US" sz="12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FUSE </a:t>
            </a:r>
            <a:r>
              <a:rPr lang="en-US" sz="1200" dirty="0"/>
              <a:t>(</a:t>
            </a:r>
            <a:r>
              <a:rPr lang="en-US" sz="1200" i="1" dirty="0"/>
              <a:t>requirements &amp; purpose</a:t>
            </a:r>
            <a:r>
              <a:rPr lang="en-US" sz="12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RAID on Linux </a:t>
            </a:r>
            <a:r>
              <a:rPr lang="en-US" sz="1200" dirty="0"/>
              <a:t>(</a:t>
            </a:r>
            <a:r>
              <a:rPr lang="en-US" sz="1200" i="1" dirty="0" err="1"/>
              <a:t>mdadm</a:t>
            </a:r>
            <a:r>
              <a:rPr lang="en-US" sz="1200" i="1" dirty="0"/>
              <a:t>, Boot disk, and RAID types</a:t>
            </a:r>
            <a:r>
              <a:rPr lang="en-US" sz="1200" dirty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286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Partition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Primary partition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Extended partition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Logical partition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Device file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region on a hard disk that can be managed by an operating system.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176397"/>
            <a:ext cx="5395632" cy="5392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MBR partition that contains only one file system.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2946655"/>
            <a:ext cx="5395632" cy="69509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optional partition that can contain multiple logical partitions, each with their own file system.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68C2B960-560D-436E-2A71-AF615B664F76}"/>
              </a:ext>
            </a:extLst>
          </p:cNvPr>
          <p:cNvSpPr txBox="1">
            <a:spLocks/>
          </p:cNvSpPr>
          <p:nvPr/>
        </p:nvSpPr>
        <p:spPr>
          <a:xfrm>
            <a:off x="3649758" y="3872801"/>
            <a:ext cx="5395632" cy="5392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partition contained in an extended partition.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DCE97A9E-70D6-35CD-60C3-4A7905D34C6F}"/>
              </a:ext>
            </a:extLst>
          </p:cNvPr>
          <p:cNvSpPr txBox="1">
            <a:spLocks/>
          </p:cNvSpPr>
          <p:nvPr/>
        </p:nvSpPr>
        <p:spPr>
          <a:xfrm>
            <a:off x="3649756" y="4643059"/>
            <a:ext cx="5395632" cy="69509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interface for a device driver that appears in the Linux file system under the /dev directory.</a:t>
            </a:r>
          </a:p>
        </p:txBody>
      </p:sp>
    </p:spTree>
    <p:extLst>
      <p:ext uri="{BB962C8B-B14F-4D97-AF65-F5344CB8AC3E}">
        <p14:creationId xmlns:p14="http://schemas.microsoft.com/office/powerpoint/2010/main" val="833269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Changing Partition Types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Command: </a:t>
            </a:r>
            <a:r>
              <a:rPr lang="en-US" sz="2400" b="1" dirty="0">
                <a:latin typeface="+mn-lt"/>
              </a:rPr>
              <a:t>t</a:t>
            </a:r>
            <a:r>
              <a:rPr lang="en-US" sz="2400" dirty="0">
                <a:latin typeface="+mn-lt"/>
              </a:rPr>
              <a:t> + </a:t>
            </a:r>
            <a:r>
              <a:rPr lang="en-US" sz="2400" i="1" dirty="0">
                <a:latin typeface="+mn-lt"/>
              </a:rPr>
              <a:t>&lt;ID number of partition type&gt;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Block storage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Master Boot Record (MBR)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Globally Unique Identifier (GUID) Partition Table (GPT)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Storage used by Linux to store traditional data in blocks or chunks of space (also called a block device).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385795"/>
            <a:ext cx="5395632" cy="44045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The traditional partition type used for storage devices.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3491429"/>
            <a:ext cx="5395632" cy="69509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The successor to MBR partition tables. It provides much more storage capability and partition flexibility.</a:t>
            </a:r>
          </a:p>
        </p:txBody>
      </p:sp>
    </p:spTree>
    <p:extLst>
      <p:ext uri="{BB962C8B-B14F-4D97-AF65-F5344CB8AC3E}">
        <p14:creationId xmlns:p14="http://schemas.microsoft.com/office/powerpoint/2010/main" val="133300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MBR Disk Partitions</a:t>
            </a:r>
          </a:p>
        </p:txBody>
      </p:sp>
      <p:pic>
        <p:nvPicPr>
          <p:cNvPr id="5" name="New picture" descr="Illustration of MBR Disk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GUID or GPT partitions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The gdisk utility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The parted utility</a:t>
            </a:r>
          </a:p>
        </p:txBody>
      </p:sp>
    </p:spTree>
    <p:extLst>
      <p:ext uri="{BB962C8B-B14F-4D97-AF65-F5344CB8AC3E}">
        <p14:creationId xmlns:p14="http://schemas.microsoft.com/office/powerpoint/2010/main" val="2265528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GUID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GPT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globally unique identifier or number that is used to uniquely identify an object.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176397"/>
            <a:ext cx="5395632" cy="5392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The GUID Partition Table scheme that replaces the MBR partitioning scheme.</a:t>
            </a:r>
          </a:p>
        </p:txBody>
      </p:sp>
    </p:spTree>
    <p:extLst>
      <p:ext uri="{BB962C8B-B14F-4D97-AF65-F5344CB8AC3E}">
        <p14:creationId xmlns:p14="http://schemas.microsoft.com/office/powerpoint/2010/main" val="109181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gdisk Utility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Convert MBR table to GPT
Verify a hard drive
Create or delete GPT partitions
Display info about partitions
Change the name of partition type
Back up and restore a partition table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Internal storage</a:t>
            </a:r>
          </a:p>
          <a:p>
            <a:pPr lvl="1"/>
            <a:r>
              <a:rPr lang="en-US" sz="2000" dirty="0">
                <a:latin typeface="+mn-lt"/>
              </a:rPr>
              <a:t>Magnetic
Optical
Solid state</a:t>
            </a:r>
          </a:p>
          <a:p>
            <a:pPr lvl="0"/>
            <a:r>
              <a:rPr lang="en-US" sz="2400" dirty="0">
                <a:latin typeface="+mn-lt"/>
              </a:rPr>
              <a:t>External storage</a:t>
            </a:r>
          </a:p>
          <a:p>
            <a:pPr lvl="1"/>
            <a:r>
              <a:rPr lang="en-US" sz="2000" dirty="0">
                <a:latin typeface="+mn-lt"/>
              </a:rPr>
              <a:t>Higher capacity
SAN
NAS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GUID Partitions</a:t>
            </a:r>
          </a:p>
        </p:txBody>
      </p:sp>
      <p:pic>
        <p:nvPicPr>
          <p:cNvPr id="5" name="New picture" descr="Illustration of GUID Partition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Volume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How LVM works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LVM components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Create LVM volumes</a:t>
            </a:r>
          </a:p>
        </p:txBody>
      </p:sp>
    </p:spTree>
    <p:extLst>
      <p:ext uri="{BB962C8B-B14F-4D97-AF65-F5344CB8AC3E}">
        <p14:creationId xmlns:p14="http://schemas.microsoft.com/office/powerpoint/2010/main" val="3036801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Logical Volume Manager (LVM)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Physical volume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Volume group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Logical volume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system of managing logical volumes or file systems made up of physical volumes mapped through a volume group.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243797"/>
            <a:ext cx="5395632" cy="5392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Physical block devices or other disk-like devices that LVM uses as the building blocks for volume groups.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3081455"/>
            <a:ext cx="5395632" cy="69509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abstract container that combines physical volumes into the storage pools from which logical volumes are created.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68C2B960-560D-436E-2A71-AF615B664F76}"/>
              </a:ext>
            </a:extLst>
          </p:cNvPr>
          <p:cNvSpPr txBox="1">
            <a:spLocks/>
          </p:cNvSpPr>
          <p:nvPr/>
        </p:nvSpPr>
        <p:spPr>
          <a:xfrm>
            <a:off x="3649756" y="4075001"/>
            <a:ext cx="5395632" cy="5392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portion of the volume group that can be formatted to accommodate a file system.</a:t>
            </a:r>
          </a:p>
        </p:txBody>
      </p:sp>
    </p:spTree>
    <p:extLst>
      <p:ext uri="{BB962C8B-B14F-4D97-AF65-F5344CB8AC3E}">
        <p14:creationId xmlns:p14="http://schemas.microsoft.com/office/powerpoint/2010/main" val="2741532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pic>
        <p:nvPicPr>
          <p:cNvPr id="5" name="New picture" descr="Illustration of Storage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Logical Volume Manager (LVM)</a:t>
            </a:r>
          </a:p>
        </p:txBody>
      </p:sp>
      <p:pic>
        <p:nvPicPr>
          <p:cNvPr id="5" name="New picture" descr="Illustration of Logical Volume Manager (LVM)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File Types </a:t>
            </a:r>
            <a:r>
              <a:rPr lang="en-US" sz="1200" dirty="0"/>
              <a:t>(</a:t>
            </a:r>
            <a:r>
              <a:rPr lang="en-US" sz="1200" i="1" dirty="0"/>
              <a:t>ext2, ext3, ext4, and </a:t>
            </a:r>
            <a:r>
              <a:rPr lang="en-US" sz="1200" i="1" dirty="0" err="1"/>
              <a:t>btrfs</a:t>
            </a:r>
            <a:r>
              <a:rPr lang="en-US" sz="12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File System Creation </a:t>
            </a:r>
            <a:r>
              <a:rPr lang="en-US" sz="1200" dirty="0"/>
              <a:t>(</a:t>
            </a:r>
            <a:r>
              <a:rPr lang="en-US" sz="1200" i="1" dirty="0"/>
              <a:t>role/function and </a:t>
            </a:r>
            <a:r>
              <a:rPr lang="en-US" sz="1200" i="1" dirty="0" err="1"/>
              <a:t>mkfs</a:t>
            </a:r>
            <a:r>
              <a:rPr lang="en-US" sz="1200" i="1" dirty="0"/>
              <a:t> (</a:t>
            </a:r>
            <a:r>
              <a:rPr lang="en-US" sz="1200" i="1" dirty="0" err="1"/>
              <a:t>extx</a:t>
            </a:r>
            <a:r>
              <a:rPr lang="en-US" sz="1200" i="1" dirty="0"/>
              <a:t>) &amp; </a:t>
            </a:r>
            <a:r>
              <a:rPr lang="en-US" sz="1200" i="1" dirty="0" err="1"/>
              <a:t>mkfs</a:t>
            </a:r>
            <a:r>
              <a:rPr lang="en-US" sz="1200" i="1" dirty="0"/>
              <a:t> (FAT, NTFS) commands</a:t>
            </a:r>
            <a:r>
              <a:rPr lang="en-US" sz="1200" dirty="0"/>
              <a:t>)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Swap Area Management </a:t>
            </a:r>
            <a:r>
              <a:rPr lang="en-US" sz="1200" dirty="0"/>
              <a:t>(</a:t>
            </a:r>
            <a:r>
              <a:rPr lang="en-US" sz="1200" i="1" dirty="0"/>
              <a:t>manage swap areas and </a:t>
            </a:r>
            <a:r>
              <a:rPr lang="en-US" sz="1200" i="1" dirty="0" err="1"/>
              <a:t>mkswap</a:t>
            </a:r>
            <a:r>
              <a:rPr lang="en-US" sz="1200" i="1" dirty="0"/>
              <a:t>, </a:t>
            </a:r>
            <a:r>
              <a:rPr lang="en-US" sz="1200" i="1" dirty="0" err="1"/>
              <a:t>swapon</a:t>
            </a:r>
            <a:r>
              <a:rPr lang="en-US" sz="1200" i="1" dirty="0"/>
              <a:t>, and </a:t>
            </a:r>
            <a:r>
              <a:rPr lang="en-US" sz="1200" i="1" dirty="0" err="1"/>
              <a:t>swapoff</a:t>
            </a:r>
            <a:r>
              <a:rPr lang="en-US" sz="1200" i="1" dirty="0"/>
              <a:t> commands</a:t>
            </a:r>
            <a:r>
              <a:rPr lang="en-US" sz="1200" dirty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008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File system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Swap file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New Technology File System (NTFS)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system that specifies how data is organized and stored on storage media.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259817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partition that the operating system uses as virtual memory.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3239473"/>
            <a:ext cx="5395632" cy="69509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The file system used by Microsoft operating systems.</a:t>
            </a:r>
          </a:p>
        </p:txBody>
      </p:sp>
    </p:spTree>
    <p:extLst>
      <p:ext uri="{BB962C8B-B14F-4D97-AF65-F5344CB8AC3E}">
        <p14:creationId xmlns:p14="http://schemas.microsoft.com/office/powerpoint/2010/main" val="3707109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pic>
        <p:nvPicPr>
          <p:cNvPr id="5" name="New picture" descr="Illustration of Storage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Ext2 File System Check (e2fsck)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Fixes shutdown problems
Finds unallocated files and </a:t>
            </a:r>
            <a:r>
              <a:rPr lang="en-US" sz="2400" dirty="0" err="1">
                <a:latin typeface="+mn-lt"/>
              </a:rPr>
              <a:t>uclaimed</a:t>
            </a:r>
            <a:r>
              <a:rPr lang="en-US" sz="2400" dirty="0">
                <a:latin typeface="+mn-lt"/>
              </a:rPr>
              <a:t> data</a:t>
            </a:r>
          </a:p>
          <a:p>
            <a:pPr lvl="0"/>
            <a:r>
              <a:rPr lang="en-US" sz="2400" dirty="0">
                <a:latin typeface="+mn-lt"/>
              </a:rPr>
              <a:t>Writes data to lost+found
Is time-consuming
Analyzes entire system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Linux File System Types</a:t>
            </a:r>
          </a:p>
        </p:txBody>
      </p:sp>
      <p:pic>
        <p:nvPicPr>
          <p:cNvPr id="5" name="New picture" descr="Illustration of Linux File System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628650" y="1280161"/>
            <a:ext cx="7886700" cy="48127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Redundant Array of Independent Disks
Capacity or redundancy
RAID Levels:</a:t>
            </a:r>
          </a:p>
          <a:p>
            <a:pPr lvl="1"/>
            <a:r>
              <a:rPr lang="en-US" sz="2000" dirty="0">
                <a:latin typeface="+mn-lt"/>
              </a:rPr>
              <a:t>RAID 0 - Striping
RAID 1 - Mirroring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File System Creation</a:t>
            </a:r>
          </a:p>
        </p:txBody>
      </p:sp>
      <p:pic>
        <p:nvPicPr>
          <p:cNvPr id="5" name="New picture" descr="Illustration of File System Creatio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pic>
        <p:nvPicPr>
          <p:cNvPr id="5" name="New picture" descr="Illustration of Storage Typ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Swap Area Management</a:t>
            </a:r>
          </a:p>
        </p:txBody>
      </p:sp>
      <p:pic>
        <p:nvPicPr>
          <p:cNvPr id="5" name="New picture" descr="Illustration of Swap Area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File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347" y="4643252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mount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err="1"/>
              <a:t>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2626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mount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 err="1">
                <a:latin typeface="+mn-lt"/>
              </a:rPr>
              <a:t>df</a:t>
            </a:r>
            <a:endParaRPr lang="en-US" sz="2000" dirty="0">
              <a:latin typeface="+mn-lt"/>
            </a:endParaRP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View the currently mounted volumes on the system.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2259817"/>
            <a:ext cx="5395632" cy="6651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View which file systems are mounted to specific mount points.</a:t>
            </a:r>
          </a:p>
        </p:txBody>
      </p:sp>
    </p:spTree>
    <p:extLst>
      <p:ext uri="{BB962C8B-B14F-4D97-AF65-F5344CB8AC3E}">
        <p14:creationId xmlns:p14="http://schemas.microsoft.com/office/powerpoint/2010/main" val="317183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 w="15875">
          <a:solidFill>
            <a:schemeClr val="tx1"/>
          </a:solidFill>
        </a:ln>
      </a:spPr>
      <a:bodyPr rtlCol="0" anchor="ctr"/>
      <a:lstStyle>
        <a:defPPr algn="ctr">
          <a:defRPr sz="105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9952</TotalTime>
  <Words>1017</Words>
  <Application>Microsoft Office PowerPoint</Application>
  <PresentationFormat>On-screen Show (4:3)</PresentationFormat>
  <Paragraphs>210</Paragraphs>
  <Slides>94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Arial Rounded MT Bold</vt:lpstr>
      <vt:lpstr>Calibri</vt:lpstr>
      <vt:lpstr>Calibri Light</vt:lpstr>
      <vt:lpstr>Pathway Gothic One</vt:lpstr>
      <vt:lpstr>Roboto</vt:lpstr>
      <vt:lpstr>Wingdings</vt:lpstr>
      <vt:lpstr>Office Theme</vt:lpstr>
      <vt:lpstr>Disk &amp; File System Management</vt:lpstr>
      <vt:lpstr>Agenda</vt:lpstr>
      <vt:lpstr>Storage Concepts</vt:lpstr>
      <vt:lpstr>Key Terms/Definitions</vt:lpstr>
      <vt:lpstr>Storage Types</vt:lpstr>
      <vt:lpstr>Storage Types</vt:lpstr>
      <vt:lpstr>Storage Types</vt:lpstr>
      <vt:lpstr>RAID</vt:lpstr>
      <vt:lpstr>Storage Types</vt:lpstr>
      <vt:lpstr>Storage Types</vt:lpstr>
      <vt:lpstr>RAID</vt:lpstr>
      <vt:lpstr>External Storage</vt:lpstr>
      <vt:lpstr>Storage Types</vt:lpstr>
      <vt:lpstr>FUSE</vt:lpstr>
      <vt:lpstr>FUSE</vt:lpstr>
      <vt:lpstr>FUSE</vt:lpstr>
      <vt:lpstr>FUSE</vt:lpstr>
      <vt:lpstr>FUSE</vt:lpstr>
      <vt:lpstr>FUSE</vt:lpstr>
      <vt:lpstr>FUSE</vt:lpstr>
      <vt:lpstr>FUSE Requirements</vt:lpstr>
      <vt:lpstr>Purpose of FUSE</vt:lpstr>
      <vt:lpstr>RAID on Linux</vt:lpstr>
      <vt:lpstr>RAID on Linux</vt:lpstr>
      <vt:lpstr>RAID on Linux</vt:lpstr>
      <vt:lpstr>RAID on Linux</vt:lpstr>
      <vt:lpstr>RAID on Linux</vt:lpstr>
      <vt:lpstr>RAID Types</vt:lpstr>
      <vt:lpstr>MBR Disk Partitions</vt:lpstr>
      <vt:lpstr>Key Terms/Definitions</vt:lpstr>
      <vt:lpstr>MBR Disk Partitions</vt:lpstr>
      <vt:lpstr>MBR Disk Partitions</vt:lpstr>
      <vt:lpstr>MBR Disk Partitions</vt:lpstr>
      <vt:lpstr>MBR Disk Partitions</vt:lpstr>
      <vt:lpstr>MBR Disk Partitions</vt:lpstr>
      <vt:lpstr>MBR Disk Partitions</vt:lpstr>
      <vt:lpstr>MBR Disk Partitions</vt:lpstr>
      <vt:lpstr>Changing Partition Types</vt:lpstr>
      <vt:lpstr>MBR Disk Partitions</vt:lpstr>
      <vt:lpstr>MBR Disk Partitions</vt:lpstr>
      <vt:lpstr>MBR Disk Partitions</vt:lpstr>
      <vt:lpstr>GUID Partitions</vt:lpstr>
      <vt:lpstr>Key Terms/Definitions</vt:lpstr>
      <vt:lpstr>GUID Partitions</vt:lpstr>
      <vt:lpstr>GUID Partitions</vt:lpstr>
      <vt:lpstr>gdisk Utility</vt:lpstr>
      <vt:lpstr>GUID Partitions</vt:lpstr>
      <vt:lpstr>GUID Partitions</vt:lpstr>
      <vt:lpstr>GUID Partitions</vt:lpstr>
      <vt:lpstr>GUID Partitions</vt:lpstr>
      <vt:lpstr>GUID Partitions</vt:lpstr>
      <vt:lpstr>GUID Partitions</vt:lpstr>
      <vt:lpstr>Logical Volume Manager</vt:lpstr>
      <vt:lpstr>Key Terms/Definitions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Logical Volume Manager (LVM)</vt:lpstr>
      <vt:lpstr>File Systems</vt:lpstr>
      <vt:lpstr>Key Terms/Definitions</vt:lpstr>
      <vt:lpstr>Linux File System Types</vt:lpstr>
      <vt:lpstr>Ext2 File System Check (e2fsck)</vt:lpstr>
      <vt:lpstr>Linux File System Types</vt:lpstr>
      <vt:lpstr>Linux File System Types</vt:lpstr>
      <vt:lpstr>Linux File System Types</vt:lpstr>
      <vt:lpstr>Linux File System Types</vt:lpstr>
      <vt:lpstr>Linux File System Types</vt:lpstr>
      <vt:lpstr>Linux File System Types</vt:lpstr>
      <vt:lpstr>Linux File System Types</vt:lpstr>
      <vt:lpstr>File System Creation</vt:lpstr>
      <vt:lpstr>File System Creation</vt:lpstr>
      <vt:lpstr>File System Creation</vt:lpstr>
      <vt:lpstr>File System Creation</vt:lpstr>
      <vt:lpstr>File System Creation</vt:lpstr>
      <vt:lpstr>File System Creation</vt:lpstr>
      <vt:lpstr>File System Creation</vt:lpstr>
      <vt:lpstr>File System Creation</vt:lpstr>
      <vt:lpstr>File System Creation</vt:lpstr>
      <vt:lpstr>Swap Area Management</vt:lpstr>
      <vt:lpstr>Swap Area Management</vt:lpstr>
      <vt:lpstr>Swap Area Management</vt:lpstr>
      <vt:lpstr>Swap Area Management</vt:lpstr>
      <vt:lpstr>Swap Area Management</vt:lpstr>
      <vt:lpstr>Swap Area Management</vt:lpstr>
      <vt:lpstr>Mounting File Systems</vt:lpstr>
      <vt:lpstr>Key Terms/Definitions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111</dc:title>
  <dc:creator>Joel Nonnweiler</dc:creator>
  <cp:lastModifiedBy>Wilcox, Dean A.</cp:lastModifiedBy>
  <cp:revision>199</cp:revision>
  <cp:lastPrinted>2023-01-05T20:06:48Z</cp:lastPrinted>
  <dcterms:created xsi:type="dcterms:W3CDTF">2021-07-13T23:03:41Z</dcterms:created>
  <dcterms:modified xsi:type="dcterms:W3CDTF">2023-09-18T14:54:49Z</dcterms:modified>
</cp:coreProperties>
</file>